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9" r:id="rId6"/>
    <p:sldId id="260" r:id="rId7"/>
    <p:sldId id="315" r:id="rId8"/>
    <p:sldId id="316" r:id="rId9"/>
    <p:sldId id="317" r:id="rId10"/>
    <p:sldId id="321" r:id="rId11"/>
    <p:sldId id="325" r:id="rId12"/>
    <p:sldId id="322" r:id="rId13"/>
    <p:sldId id="326" r:id="rId14"/>
    <p:sldId id="318" r:id="rId15"/>
    <p:sldId id="320" r:id="rId16"/>
    <p:sldId id="323" r:id="rId17"/>
    <p:sldId id="324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gia Butler" initials="LB" lastIdx="1" clrIdx="0">
    <p:extLst>
      <p:ext uri="{19B8F6BF-5375-455C-9EA6-DF929625EA0E}">
        <p15:presenceInfo xmlns:p15="http://schemas.microsoft.com/office/powerpoint/2012/main" userId="S::LuigiaButler@dalepartners.com::c816724d-24a1-4b62-97e4-83f155ba30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7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C9170C40-9C46-4D83-B9EC-B62CEF9A127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04C0801-C9F2-42E3-BEC7-4E2C7EB5B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36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0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66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1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7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3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3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41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8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8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391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1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2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55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9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5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7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5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7CF5A-75A0-4663-BFED-69E63BB3D17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8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9100EC-10BF-4427-A856-87D527A7D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508" y="2709140"/>
            <a:ext cx="9016959" cy="2047109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schools’ ESSER except for High Schools</a:t>
            </a:r>
          </a:p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 ESSER projects</a:t>
            </a:r>
          </a:p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 Issue: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High School Renovations &amp; Secure Entry work for all schools</a:t>
            </a:r>
          </a:p>
          <a:p>
            <a:pPr algn="l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BC6C4-9704-4E9C-A22E-1C104666B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58" y="5784282"/>
            <a:ext cx="2175309" cy="802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A9490-C6B2-4304-AEED-38E59FA893CD}"/>
              </a:ext>
            </a:extLst>
          </p:cNvPr>
          <p:cNvSpPr txBox="1"/>
          <p:nvPr/>
        </p:nvSpPr>
        <p:spPr>
          <a:xfrm>
            <a:off x="279133" y="5745824"/>
            <a:ext cx="7301625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&amp; Bond Project Review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5A8AE105-474C-4929-A55B-5A31F271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72" y="287868"/>
            <a:ext cx="1537540" cy="16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7B605-F4A3-4ADE-98AF-8AF6280F746E}"/>
              </a:ext>
            </a:extLst>
          </p:cNvPr>
          <p:cNvSpPr txBox="1"/>
          <p:nvPr/>
        </p:nvSpPr>
        <p:spPr>
          <a:xfrm>
            <a:off x="279133" y="363431"/>
            <a:ext cx="6927614" cy="1076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SUNFLOWER COUNTY CONSOLIDATED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362967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CC2ED-0E0D-47DF-81D5-C69CFFDB9182}"/>
              </a:ext>
            </a:extLst>
          </p:cNvPr>
          <p:cNvSpPr txBox="1"/>
          <p:nvPr/>
        </p:nvSpPr>
        <p:spPr>
          <a:xfrm>
            <a:off x="882651" y="4798538"/>
            <a:ext cx="82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Existing												New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36B5C-0E7F-4AA5-A623-A1CDFEFE4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9" t="17555" r="60069" b="9556"/>
          <a:stretch/>
        </p:blipFill>
        <p:spPr>
          <a:xfrm>
            <a:off x="1114597" y="1111588"/>
            <a:ext cx="3606802" cy="3489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897A6-9FBD-494F-BE7A-6BB3CD7FD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t="17111" r="59375" b="7778"/>
          <a:stretch/>
        </p:blipFill>
        <p:spPr>
          <a:xfrm>
            <a:off x="5486670" y="933392"/>
            <a:ext cx="3787332" cy="36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5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1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Entries - Drew &amp; Ruleville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F08A9-535C-44D2-BB71-E2AC53618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8" t="18445" r="61250" b="16000"/>
          <a:stretch/>
        </p:blipFill>
        <p:spPr>
          <a:xfrm>
            <a:off x="801331" y="2506132"/>
            <a:ext cx="2291782" cy="1807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52119-AEB9-4C2B-91B1-9E5A15E74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78" t="19334" r="7961" b="35111"/>
          <a:stretch/>
        </p:blipFill>
        <p:spPr>
          <a:xfrm>
            <a:off x="801331" y="1354666"/>
            <a:ext cx="2373669" cy="986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54B445-33D2-4AD5-B689-B725E183D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5" t="26666" r="55903" b="25887"/>
          <a:stretch/>
        </p:blipFill>
        <p:spPr>
          <a:xfrm>
            <a:off x="3313468" y="1354667"/>
            <a:ext cx="2556932" cy="983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7DE02-1C6D-4638-8C44-019E2DB0D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41" t="24444" r="52083" b="32000"/>
          <a:stretch/>
        </p:blipFill>
        <p:spPr>
          <a:xfrm>
            <a:off x="6002865" y="1354666"/>
            <a:ext cx="2489200" cy="9856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237478-3CB9-4B81-8F51-921C74D562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4" t="7778" r="56041" b="32889"/>
          <a:stretch/>
        </p:blipFill>
        <p:spPr>
          <a:xfrm>
            <a:off x="8660113" y="1354666"/>
            <a:ext cx="2092549" cy="9836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BD783F-41DC-4384-9AC2-E6DCC3F76AA6}"/>
              </a:ext>
            </a:extLst>
          </p:cNvPr>
          <p:cNvSpPr txBox="1"/>
          <p:nvPr/>
        </p:nvSpPr>
        <p:spPr>
          <a:xfrm>
            <a:off x="1041400" y="985334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 James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4B33B-7EEC-419D-A48B-D881C9837F57}"/>
              </a:ext>
            </a:extLst>
          </p:cNvPr>
          <p:cNvSpPr txBox="1"/>
          <p:nvPr/>
        </p:nvSpPr>
        <p:spPr>
          <a:xfrm>
            <a:off x="3572940" y="985331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Drew Hunter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49D93-CAE5-4DF6-ACF7-63792E0F0F0E}"/>
              </a:ext>
            </a:extLst>
          </p:cNvPr>
          <p:cNvSpPr txBox="1"/>
          <p:nvPr/>
        </p:nvSpPr>
        <p:spPr>
          <a:xfrm>
            <a:off x="6205371" y="985331"/>
            <a:ext cx="17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Ruleville Elem.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677A1-CA26-4507-81E7-041A9C013C34}"/>
              </a:ext>
            </a:extLst>
          </p:cNvPr>
          <p:cNvSpPr txBox="1"/>
          <p:nvPr/>
        </p:nvSpPr>
        <p:spPr>
          <a:xfrm>
            <a:off x="8864816" y="985331"/>
            <a:ext cx="158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Ruleville Mid.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CEF5DC-882F-4843-8C4A-19BF119486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05" t="17111" r="66956" b="11999"/>
          <a:stretch/>
        </p:blipFill>
        <p:spPr>
          <a:xfrm>
            <a:off x="1114598" y="4721114"/>
            <a:ext cx="1679402" cy="175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366008-094B-47F3-864C-121FFF9EA2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36" t="16087" r="58438" b="21443"/>
          <a:stretch/>
        </p:blipFill>
        <p:spPr>
          <a:xfrm>
            <a:off x="3733799" y="2675467"/>
            <a:ext cx="1852061" cy="18236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63C6FD-D616-4EF1-A3E1-36ABF0D332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70" t="25777" r="74225" b="16086"/>
          <a:stretch/>
        </p:blipFill>
        <p:spPr>
          <a:xfrm>
            <a:off x="4074990" y="4693341"/>
            <a:ext cx="1060007" cy="179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1D8882-978B-41EB-951D-E5E4C126B1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791" t="52667" r="56875" b="16815"/>
          <a:stretch/>
        </p:blipFill>
        <p:spPr>
          <a:xfrm>
            <a:off x="5978827" y="2675466"/>
            <a:ext cx="2675522" cy="765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6DB02F-0E2E-45AE-862D-95FF932B3B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458" t="20528" r="72942" b="18889"/>
          <a:stretch/>
        </p:blipFill>
        <p:spPr>
          <a:xfrm>
            <a:off x="6415987" y="3649479"/>
            <a:ext cx="1591733" cy="284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A05AF1-EC88-4D14-9700-54C4960A095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625" t="32063" r="58438" b="17927"/>
          <a:stretch/>
        </p:blipFill>
        <p:spPr>
          <a:xfrm>
            <a:off x="8578813" y="2622687"/>
            <a:ext cx="2199542" cy="11111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3268CB-676A-4466-89C7-C958295D6C7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139" t="26470" r="58438" b="22441"/>
          <a:stretch/>
        </p:blipFill>
        <p:spPr>
          <a:xfrm rot="5400000">
            <a:off x="8485054" y="4490914"/>
            <a:ext cx="2634436" cy="159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53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1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Entries - Indianola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D783F-41DC-4384-9AC2-E6DCC3F76AA6}"/>
              </a:ext>
            </a:extLst>
          </p:cNvPr>
          <p:cNvSpPr txBox="1"/>
          <p:nvPr/>
        </p:nvSpPr>
        <p:spPr>
          <a:xfrm>
            <a:off x="1041400" y="98533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Carver Elem.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4B33B-7EEC-419D-A48B-D881C9837F57}"/>
              </a:ext>
            </a:extLst>
          </p:cNvPr>
          <p:cNvSpPr txBox="1"/>
          <p:nvPr/>
        </p:nvSpPr>
        <p:spPr>
          <a:xfrm>
            <a:off x="4334940" y="98533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Lockard Elem.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49D93-CAE5-4DF6-ACF7-63792E0F0F0E}"/>
              </a:ext>
            </a:extLst>
          </p:cNvPr>
          <p:cNvSpPr txBox="1"/>
          <p:nvPr/>
        </p:nvSpPr>
        <p:spPr>
          <a:xfrm>
            <a:off x="8120875" y="985331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Merritt Mid.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C551D-49BB-4CD7-8186-69F8BB612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2" t="18897" r="56042" b="24917"/>
          <a:stretch/>
        </p:blipFill>
        <p:spPr>
          <a:xfrm>
            <a:off x="677334" y="1430866"/>
            <a:ext cx="2469777" cy="115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C4439-D31F-4BB7-B4C9-AFE408916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14750" r="56042" b="36445"/>
          <a:stretch/>
        </p:blipFill>
        <p:spPr>
          <a:xfrm>
            <a:off x="3991792" y="1430866"/>
            <a:ext cx="2920664" cy="1159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A5E34-5CBC-47CA-B8E1-3AD2FA9082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6" t="18445" r="55485" b="31111"/>
          <a:stretch/>
        </p:blipFill>
        <p:spPr>
          <a:xfrm>
            <a:off x="7757137" y="1428693"/>
            <a:ext cx="2787917" cy="1162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52F67-0A69-41AE-B7FF-488C0049A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17333" r="60139" b="23112"/>
          <a:stretch/>
        </p:blipFill>
        <p:spPr>
          <a:xfrm>
            <a:off x="431806" y="2751666"/>
            <a:ext cx="2988727" cy="1824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F745CD-D170-469E-A77E-B3653F84AC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08" t="23334" r="69400" b="16666"/>
          <a:stretch/>
        </p:blipFill>
        <p:spPr>
          <a:xfrm>
            <a:off x="1041400" y="4737082"/>
            <a:ext cx="1657978" cy="181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74E0BF-4501-444F-89B1-23D8855652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45" t="17556" r="59514" b="25778"/>
          <a:stretch/>
        </p:blipFill>
        <p:spPr>
          <a:xfrm>
            <a:off x="3733799" y="2675462"/>
            <a:ext cx="3471335" cy="19802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3ACBF7-8228-4696-8A3F-6268F70EE2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508" t="28000" r="71573" b="15667"/>
          <a:stretch/>
        </p:blipFill>
        <p:spPr>
          <a:xfrm rot="16200000">
            <a:off x="4560039" y="4573369"/>
            <a:ext cx="1818854" cy="214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F9F9FE-AC7D-4E25-B529-33F064D8CF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19" t="30222" r="63625" b="28000"/>
          <a:stretch/>
        </p:blipFill>
        <p:spPr>
          <a:xfrm>
            <a:off x="7624390" y="2868074"/>
            <a:ext cx="2920664" cy="15917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3FD333C-357A-44A2-B68A-2229A4C8AB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936" t="22222" r="61806" b="19889"/>
          <a:stretch/>
        </p:blipFill>
        <p:spPr>
          <a:xfrm>
            <a:off x="8200787" y="4639139"/>
            <a:ext cx="2146429" cy="191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65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 + Bond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D2812C-A351-4960-8855-A5B44EC9A407}"/>
              </a:ext>
            </a:extLst>
          </p:cNvPr>
          <p:cNvSpPr txBox="1">
            <a:spLocks/>
          </p:cNvSpPr>
          <p:nvPr/>
        </p:nvSpPr>
        <p:spPr>
          <a:xfrm>
            <a:off x="5545667" y="613084"/>
            <a:ext cx="5088185" cy="558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4000" dirty="0"/>
              <a:t>Milestones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Schematic Design: 12/14/2021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@ 90%: 1/27/2022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in Full: 2/9/2022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Bidding: 3/10/2021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Estimated Completion: Fall of 2023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Schematic Design: 12/14/2021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Design Development: 2/4/2022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@ 90%: 3/28/2022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in Full: 4/8/2022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Bidding: 5/12/2021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Estimated Completion: Fall of 2024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19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 Project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B6BD-D07C-40F5-8FA2-9B9238B85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1" t="14666" r="54514" b="7111"/>
          <a:stretch/>
        </p:blipFill>
        <p:spPr>
          <a:xfrm>
            <a:off x="4673600" y="2534321"/>
            <a:ext cx="6366935" cy="38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James Elementary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Carver Elementary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Drew Hunter Middle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Lockard Elementary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L Merritt Middle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Ruleville Elementary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Ruleville Middle School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D2812C-A351-4960-8855-A5B44EC9A407}"/>
              </a:ext>
            </a:extLst>
          </p:cNvPr>
          <p:cNvSpPr txBox="1">
            <a:spLocks/>
          </p:cNvSpPr>
          <p:nvPr/>
        </p:nvSpPr>
        <p:spPr>
          <a:xfrm>
            <a:off x="5545667" y="613084"/>
            <a:ext cx="5088185" cy="558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4000" dirty="0"/>
              <a:t>Scope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HVAC at all schools, meeting new guidelines for efficiency and requirements for fresh air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Touchless Plumbing Fixtures throughout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Touchless Hand Dryers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Toilet Partitions throughout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Paint at Major Toilet Rooms including repaired finishes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Minor Reconfigurations Addressing ADA Needs at Major Toilet Rooms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1D172-1582-4E18-97FE-2916551A8746}"/>
              </a:ext>
            </a:extLst>
          </p:cNvPr>
          <p:cNvSpPr txBox="1"/>
          <p:nvPr/>
        </p:nvSpPr>
        <p:spPr>
          <a:xfrm>
            <a:off x="677334" y="5842000"/>
            <a:ext cx="995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Additional Scope added to repair windows at both Lockard Elementary &amp; Ruleville Elementary</a:t>
            </a:r>
          </a:p>
          <a:p>
            <a:r>
              <a:rPr lang="en-US" sz="1400" i="1" dirty="0"/>
              <a:t>+ 2000 </a:t>
            </a:r>
            <a:r>
              <a:rPr lang="en-US" sz="1400" i="1" dirty="0" err="1"/>
              <a:t>Sqft</a:t>
            </a:r>
            <a:r>
              <a:rPr lang="en-US" sz="1400" i="1" dirty="0"/>
              <a:t> Multi Purpose Building for Ruleville Elementary</a:t>
            </a:r>
          </a:p>
        </p:txBody>
      </p:sp>
    </p:spTree>
    <p:extLst>
      <p:ext uri="{BB962C8B-B14F-4D97-AF65-F5344CB8AC3E}">
        <p14:creationId xmlns:p14="http://schemas.microsoft.com/office/powerpoint/2010/main" val="285932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1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Details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F4370-A1AC-4598-8D29-1D96B48B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10666" r="56042" b="10666"/>
          <a:stretch/>
        </p:blipFill>
        <p:spPr>
          <a:xfrm>
            <a:off x="973663" y="1117597"/>
            <a:ext cx="4724400" cy="269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8A5DC-92D3-4765-83B3-9ED44039A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8" t="10667" r="73542" b="8666"/>
          <a:stretch/>
        </p:blipFill>
        <p:spPr>
          <a:xfrm>
            <a:off x="6821149" y="762001"/>
            <a:ext cx="3939984" cy="569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76681-9863-4361-BB40-8C1D52128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3" t="15878" r="50833" b="10667"/>
          <a:stretch/>
        </p:blipFill>
        <p:spPr>
          <a:xfrm>
            <a:off x="965199" y="4149404"/>
            <a:ext cx="4724401" cy="230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1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Multi-Purpose Building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@ Ruleville Elementary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46B1E-4227-4162-ADA6-12A114EFD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 t="27555" r="58125" b="13778"/>
          <a:stretch/>
        </p:blipFill>
        <p:spPr>
          <a:xfrm>
            <a:off x="609600" y="1574801"/>
            <a:ext cx="6620934" cy="4624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5E73B-6451-4BC8-9AAF-F3ED49D7C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1" t="16222" r="58820" b="12272"/>
          <a:stretch/>
        </p:blipFill>
        <p:spPr>
          <a:xfrm rot="16200000">
            <a:off x="7305968" y="2056632"/>
            <a:ext cx="4817533" cy="37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D2812C-A351-4960-8855-A5B44EC9A407}"/>
              </a:ext>
            </a:extLst>
          </p:cNvPr>
          <p:cNvSpPr txBox="1">
            <a:spLocks/>
          </p:cNvSpPr>
          <p:nvPr/>
        </p:nvSpPr>
        <p:spPr>
          <a:xfrm>
            <a:off x="5545667" y="613084"/>
            <a:ext cx="5088185" cy="558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4000" dirty="0"/>
              <a:t>Scope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HVAC at all schools, meeting new guidelines for efficiency and requirements for fresh air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Touchless Plumbing Fixtures throughout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Touchless Hand Dryers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Toilet Partitions throughout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New Paint at Major Toilet Rooms including repaired finishes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Minor Reconfigurations Addressing ADA Needs at Major Toilet Rooms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1D172-1582-4E18-97FE-2916551A8746}"/>
              </a:ext>
            </a:extLst>
          </p:cNvPr>
          <p:cNvSpPr txBox="1"/>
          <p:nvPr/>
        </p:nvSpPr>
        <p:spPr>
          <a:xfrm>
            <a:off x="889001" y="3121223"/>
            <a:ext cx="540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Same scope as Phase I but for High Schools; to be performed along side new Bond Projects.</a:t>
            </a:r>
          </a:p>
        </p:txBody>
      </p:sp>
    </p:spTree>
    <p:extLst>
      <p:ext uri="{BB962C8B-B14F-4D97-AF65-F5344CB8AC3E}">
        <p14:creationId xmlns:p14="http://schemas.microsoft.com/office/powerpoint/2010/main" val="60538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Secure Entries at All Schools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D2812C-A351-4960-8855-A5B44EC9A407}"/>
              </a:ext>
            </a:extLst>
          </p:cNvPr>
          <p:cNvSpPr txBox="1">
            <a:spLocks/>
          </p:cNvSpPr>
          <p:nvPr/>
        </p:nvSpPr>
        <p:spPr>
          <a:xfrm>
            <a:off x="5545667" y="613084"/>
            <a:ext cx="5088185" cy="558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4000" dirty="0"/>
              <a:t>Scope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Thomas Edwards $10.5 M of Addition &amp; Renovation work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Gentry general $18.7 M of Addition &amp; Renovation work 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Secure Entries which divert access to schools through administration front offices</a:t>
            </a:r>
          </a:p>
        </p:txBody>
      </p:sp>
    </p:spTree>
    <p:extLst>
      <p:ext uri="{BB962C8B-B14F-4D97-AF65-F5344CB8AC3E}">
        <p14:creationId xmlns:p14="http://schemas.microsoft.com/office/powerpoint/2010/main" val="34341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FA30F-77B4-4257-A339-7C61070E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9" t="41778" r="51181" b="30889"/>
          <a:stretch/>
        </p:blipFill>
        <p:spPr>
          <a:xfrm>
            <a:off x="838199" y="918628"/>
            <a:ext cx="8454159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21C2FD-F022-4D2E-8222-9176AD068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3" t="12222" r="51110" b="8222"/>
          <a:stretch/>
        </p:blipFill>
        <p:spPr>
          <a:xfrm>
            <a:off x="1058331" y="2877320"/>
            <a:ext cx="5858936" cy="347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5184E5-02DC-4378-80D5-FDE90995ACA8}"/>
              </a:ext>
            </a:extLst>
          </p:cNvPr>
          <p:cNvSpPr txBox="1"/>
          <p:nvPr/>
        </p:nvSpPr>
        <p:spPr>
          <a:xfrm>
            <a:off x="7543799" y="4549803"/>
            <a:ext cx="2379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Continued work developing plans</a:t>
            </a:r>
          </a:p>
          <a:p>
            <a:endParaRPr lang="en-US" sz="1400" i="1" dirty="0"/>
          </a:p>
          <a:p>
            <a:r>
              <a:rPr lang="en-US" sz="1400" i="1" dirty="0"/>
              <a:t>Updated site and elevation work</a:t>
            </a:r>
          </a:p>
        </p:txBody>
      </p:sp>
    </p:spTree>
    <p:extLst>
      <p:ext uri="{BB962C8B-B14F-4D97-AF65-F5344CB8AC3E}">
        <p14:creationId xmlns:p14="http://schemas.microsoft.com/office/powerpoint/2010/main" val="134042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20EF2-BB48-4E9A-8228-9893B6828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2" t="16889" r="55347" b="9333"/>
          <a:stretch/>
        </p:blipFill>
        <p:spPr>
          <a:xfrm>
            <a:off x="1017230" y="1236133"/>
            <a:ext cx="3801535" cy="2810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BD8DA-9F87-4E05-8ED0-59522E821137}"/>
              </a:ext>
            </a:extLst>
          </p:cNvPr>
          <p:cNvSpPr txBox="1"/>
          <p:nvPr/>
        </p:nvSpPr>
        <p:spPr>
          <a:xfrm>
            <a:off x="882651" y="4180471"/>
            <a:ext cx="82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Existing												New</a:t>
            </a:r>
            <a:endParaRPr lang="en-US" sz="1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BE824-753F-4B79-B610-5055458AB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53" t="18222" r="56111" b="8001"/>
          <a:stretch/>
        </p:blipFill>
        <p:spPr>
          <a:xfrm>
            <a:off x="5435599" y="1369536"/>
            <a:ext cx="3564467" cy="28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D84CF-BC02-480C-8927-DB601ACC3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4" t="40444" r="51319" b="32000"/>
          <a:stretch/>
        </p:blipFill>
        <p:spPr>
          <a:xfrm>
            <a:off x="778932" y="1075259"/>
            <a:ext cx="8380217" cy="1845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B5066-3BC7-4FFD-BAAC-BE452ECBA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45" t="32667" r="51250" b="26222"/>
          <a:stretch/>
        </p:blipFill>
        <p:spPr>
          <a:xfrm>
            <a:off x="905934" y="2777067"/>
            <a:ext cx="4792134" cy="1566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178186-9D2E-49B6-8362-008945207B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36" t="18000" r="55278" b="8889"/>
          <a:stretch/>
        </p:blipFill>
        <p:spPr>
          <a:xfrm>
            <a:off x="6223000" y="3022607"/>
            <a:ext cx="3716866" cy="27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B86C1E-F4D6-46F4-871C-96364363EB43}"/>
              </a:ext>
            </a:extLst>
          </p:cNvPr>
          <p:cNvSpPr txBox="1"/>
          <p:nvPr/>
        </p:nvSpPr>
        <p:spPr>
          <a:xfrm>
            <a:off x="905934" y="4638589"/>
            <a:ext cx="2379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Continued work developing plans</a:t>
            </a:r>
          </a:p>
          <a:p>
            <a:endParaRPr lang="en-US" sz="1400" i="1" dirty="0"/>
          </a:p>
          <a:p>
            <a:r>
              <a:rPr lang="en-US" sz="1400" i="1" dirty="0"/>
              <a:t>Updated site and elevation work</a:t>
            </a:r>
          </a:p>
        </p:txBody>
      </p:sp>
    </p:spTree>
    <p:extLst>
      <p:ext uri="{BB962C8B-B14F-4D97-AF65-F5344CB8AC3E}">
        <p14:creationId xmlns:p14="http://schemas.microsoft.com/office/powerpoint/2010/main" val="23192419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012B2813148439A33D23AC9552B93" ma:contentTypeVersion="13" ma:contentTypeDescription="Create a new document." ma:contentTypeScope="" ma:versionID="3556e37dc94a1c9b5ff27263daef4e07">
  <xsd:schema xmlns:xsd="http://www.w3.org/2001/XMLSchema" xmlns:xs="http://www.w3.org/2001/XMLSchema" xmlns:p="http://schemas.microsoft.com/office/2006/metadata/properties" xmlns:ns3="eb30db11-1872-44a8-96a0-d3a98b292724" xmlns:ns4="03833936-8334-4dc0-9e99-250eafdc9d68" targetNamespace="http://schemas.microsoft.com/office/2006/metadata/properties" ma:root="true" ma:fieldsID="3a0bfa88d3279ff93426108a92e4dd74" ns3:_="" ns4:_="">
    <xsd:import namespace="eb30db11-1872-44a8-96a0-d3a98b292724"/>
    <xsd:import namespace="03833936-8334-4dc0-9e99-250eafdc9d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0db11-1872-44a8-96a0-d3a98b292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33936-8334-4dc0-9e99-250eafdc9d6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97DD27-EF22-410B-A11F-F8036F606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30db11-1872-44a8-96a0-d3a98b292724"/>
    <ds:schemaRef ds:uri="03833936-8334-4dc0-9e99-250eafdc9d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358AD7-6C38-47F9-885E-A7DAA5728847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03833936-8334-4dc0-9e99-250eafdc9d68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b30db11-1872-44a8-96a0-d3a98b29272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3584D4-ED96-48D9-AD79-AA40C588E7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2816</TotalTime>
  <Words>467</Words>
  <Application>Microsoft Office PowerPoint</Application>
  <PresentationFormat>Widescreen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ESSER 2&amp;3 Phase I</vt:lpstr>
      <vt:lpstr>Standard Details</vt:lpstr>
      <vt:lpstr>New Multi-Purpose Building         @ Ruleville Elementary</vt:lpstr>
      <vt:lpstr>ESSER 2&amp;3 Phase II</vt:lpstr>
      <vt:lpstr>Bond Issue</vt:lpstr>
      <vt:lpstr>Thomas Edwards High School</vt:lpstr>
      <vt:lpstr>Thomas Edwards High School</vt:lpstr>
      <vt:lpstr>Gentry High School</vt:lpstr>
      <vt:lpstr>Gentry High School</vt:lpstr>
      <vt:lpstr>Secure Entries - Drew &amp; Ruleville</vt:lpstr>
      <vt:lpstr>Secure Entries - Indianola</vt:lpstr>
      <vt:lpstr>Schedules</vt:lpstr>
      <vt:lpstr>Estimates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Luigia Butler</dc:creator>
  <cp:lastModifiedBy>Paul Purser</cp:lastModifiedBy>
  <cp:revision>93</cp:revision>
  <cp:lastPrinted>2021-07-08T21:41:15Z</cp:lastPrinted>
  <dcterms:created xsi:type="dcterms:W3CDTF">2021-06-30T19:32:13Z</dcterms:created>
  <dcterms:modified xsi:type="dcterms:W3CDTF">2022-01-11T14:14:06Z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0x010100604012B2813148439A33D23AC9552B93</vt:lpwstr>
  </property>
</Properties>
</file>