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5"/>
  </p:notesMasterIdLst>
  <p:sldIdLst>
    <p:sldId id="256" r:id="rId5"/>
    <p:sldId id="259" r:id="rId6"/>
    <p:sldId id="316" r:id="rId7"/>
    <p:sldId id="331" r:id="rId8"/>
    <p:sldId id="333" r:id="rId9"/>
    <p:sldId id="328" r:id="rId10"/>
    <p:sldId id="321" r:id="rId11"/>
    <p:sldId id="332" r:id="rId12"/>
    <p:sldId id="329" r:id="rId13"/>
    <p:sldId id="323" r:id="rId14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igia Butler" initials="LB" lastIdx="1" clrIdx="0">
    <p:extLst>
      <p:ext uri="{19B8F6BF-5375-455C-9EA6-DF929625EA0E}">
        <p15:presenceInfo xmlns:p15="http://schemas.microsoft.com/office/powerpoint/2012/main" userId="S::LuigiaButler@dalepartners.com::c816724d-24a1-4b62-97e4-83f155ba301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3716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14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145" cy="465743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734" y="0"/>
            <a:ext cx="3038145" cy="465743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r">
              <a:defRPr sz="1200"/>
            </a:lvl1pPr>
          </a:lstStyle>
          <a:p>
            <a:fld id="{C9170C40-9C46-4D83-B9EC-B62CEF9A127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139" tIns="44070" rIns="88139" bIns="4407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vert="horz" lIns="88139" tIns="44070" rIns="88139" bIns="4407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58"/>
            <a:ext cx="3038145" cy="465742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734" y="8830658"/>
            <a:ext cx="3038145" cy="465742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r">
              <a:defRPr sz="1200"/>
            </a:lvl1pPr>
          </a:lstStyle>
          <a:p>
            <a:fld id="{404C0801-C9F2-42E3-BEC7-4E2C7EB5B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188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C0801-C9F2-42E3-BEC7-4E2C7EB5BB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36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C0801-C9F2-42E3-BEC7-4E2C7EB5BB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2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C0801-C9F2-42E3-BEC7-4E2C7EB5BB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74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C0801-C9F2-42E3-BEC7-4E2C7EB5BB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16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C0801-C9F2-42E3-BEC7-4E2C7EB5BB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944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C0801-C9F2-42E3-BEC7-4E2C7EB5BB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23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C0801-C9F2-42E3-BEC7-4E2C7EB5BB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75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C0801-C9F2-42E3-BEC7-4E2C7EB5BB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361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C0801-C9F2-42E3-BEC7-4E2C7EB5BB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24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C0801-C9F2-42E3-BEC7-4E2C7EB5BB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66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CF5A-75A0-4663-BFED-69E63BB3D173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F057-892E-4206-997A-9D8E96EA6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88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CF5A-75A0-4663-BFED-69E63BB3D173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F057-892E-4206-997A-9D8E96EA6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984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CF5A-75A0-4663-BFED-69E63BB3D173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F057-892E-4206-997A-9D8E96EA68CF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5391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CF5A-75A0-4663-BFED-69E63BB3D173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F057-892E-4206-997A-9D8E96EA6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465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CF5A-75A0-4663-BFED-69E63BB3D173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F057-892E-4206-997A-9D8E96EA68C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7816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CF5A-75A0-4663-BFED-69E63BB3D173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F057-892E-4206-997A-9D8E96EA6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428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CF5A-75A0-4663-BFED-69E63BB3D173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F057-892E-4206-997A-9D8E96EA6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755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CF5A-75A0-4663-BFED-69E63BB3D173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F057-892E-4206-997A-9D8E96EA6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393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CF5A-75A0-4663-BFED-69E63BB3D173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F057-892E-4206-997A-9D8E96EA6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20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CF5A-75A0-4663-BFED-69E63BB3D173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F057-892E-4206-997A-9D8E96EA6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50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CF5A-75A0-4663-BFED-69E63BB3D173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F057-892E-4206-997A-9D8E96EA6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8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CF5A-75A0-4663-BFED-69E63BB3D173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F057-892E-4206-997A-9D8E96EA6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76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CF5A-75A0-4663-BFED-69E63BB3D173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F057-892E-4206-997A-9D8E96EA6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58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CF5A-75A0-4663-BFED-69E63BB3D173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F057-892E-4206-997A-9D8E96EA6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72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CF5A-75A0-4663-BFED-69E63BB3D173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F057-892E-4206-997A-9D8E96EA6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559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CF5A-75A0-4663-BFED-69E63BB3D173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F057-892E-4206-997A-9D8E96EA6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009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7CF5A-75A0-4663-BFED-69E63BB3D173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D18F057-892E-4206-997A-9D8E96EA6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80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C9100EC-10BF-4427-A856-87D527A7D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4508" y="2709140"/>
            <a:ext cx="9016959" cy="2047109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ESSER 2&amp;3 Phase I: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schools’ ESSER except for High Schools</a:t>
            </a:r>
          </a:p>
          <a:p>
            <a:pPr algn="l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ESSER 2&amp;3 Phase II: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School ESSER projects</a:t>
            </a:r>
          </a:p>
          <a:p>
            <a:pPr algn="l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Bond Issue: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High School Renovations &amp; Secure Entry work for all schools</a:t>
            </a:r>
          </a:p>
          <a:p>
            <a:pPr algn="l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ABC6C4-9704-4E9C-A22E-1C104666B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558" y="5784282"/>
            <a:ext cx="2175309" cy="8021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AA9490-C6B2-4304-AEED-38E59FA893CD}"/>
              </a:ext>
            </a:extLst>
          </p:cNvPr>
          <p:cNvSpPr txBox="1"/>
          <p:nvPr/>
        </p:nvSpPr>
        <p:spPr>
          <a:xfrm>
            <a:off x="279133" y="5745824"/>
            <a:ext cx="7301625" cy="439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ESSER &amp; Bond Project Review</a:t>
            </a:r>
          </a:p>
        </p:txBody>
      </p:sp>
      <p:pic>
        <p:nvPicPr>
          <p:cNvPr id="2" name="Picture 2" descr="See the source image">
            <a:extLst>
              <a:ext uri="{FF2B5EF4-FFF2-40B4-BE49-F238E27FC236}">
                <a16:creationId xmlns:a16="http://schemas.microsoft.com/office/drawing/2014/main" id="{5A8AE105-474C-4929-A55B-5A31F2714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572" y="287868"/>
            <a:ext cx="1537540" cy="166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67B605-F4A3-4ADE-98AF-8AF6280F746E}"/>
              </a:ext>
            </a:extLst>
          </p:cNvPr>
          <p:cNvSpPr txBox="1"/>
          <p:nvPr/>
        </p:nvSpPr>
        <p:spPr>
          <a:xfrm>
            <a:off x="279133" y="363431"/>
            <a:ext cx="6927614" cy="1076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SUNFLOWER COUNTY CONSOLIDATED SCHOOL DISTRICT</a:t>
            </a:r>
          </a:p>
        </p:txBody>
      </p:sp>
    </p:spTree>
    <p:extLst>
      <p:ext uri="{BB962C8B-B14F-4D97-AF65-F5344CB8AC3E}">
        <p14:creationId xmlns:p14="http://schemas.microsoft.com/office/powerpoint/2010/main" val="3629678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A362D-70E2-40C6-896C-207C67361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Schedules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A2DF2-3195-436A-A447-E49BAEBB1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66788"/>
            <a:ext cx="8596668" cy="5005136"/>
          </a:xfrm>
        </p:spPr>
        <p:txBody>
          <a:bodyPr>
            <a:normAutofit/>
          </a:bodyPr>
          <a:lstStyle/>
          <a:p>
            <a:pPr lvl="1"/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ESSER 2&amp;3 Phase I</a:t>
            </a:r>
          </a:p>
          <a:p>
            <a:pPr marL="457200" lvl="1" indent="0">
              <a:buNone/>
            </a:pPr>
            <a:endParaRPr lang="en-US" sz="28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8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8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ESSER 2&amp;3 Phase II + Bond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FD2812C-A351-4960-8855-A5B44EC9A407}"/>
              </a:ext>
            </a:extLst>
          </p:cNvPr>
          <p:cNvSpPr txBox="1">
            <a:spLocks/>
          </p:cNvSpPr>
          <p:nvPr/>
        </p:nvSpPr>
        <p:spPr>
          <a:xfrm>
            <a:off x="5545667" y="613084"/>
            <a:ext cx="5088185" cy="5584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 algn="r">
              <a:buNone/>
            </a:pPr>
            <a:r>
              <a:rPr lang="en-US" sz="4000" dirty="0"/>
              <a:t>Milestones</a:t>
            </a:r>
          </a:p>
          <a:p>
            <a:pPr marL="914400" lvl="2" indent="0" algn="r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914400" lvl="2" indent="0" algn="r">
              <a:buNone/>
            </a:pPr>
            <a:r>
              <a:rPr lang="en-US" dirty="0">
                <a:solidFill>
                  <a:schemeClr val="tx1"/>
                </a:solidFill>
              </a:rPr>
              <a:t>Schematic Design: 12/14/2021</a:t>
            </a:r>
          </a:p>
          <a:p>
            <a:pPr marL="914400" lvl="2" indent="0" algn="r">
              <a:buNone/>
            </a:pPr>
            <a:r>
              <a:rPr lang="en-US" dirty="0">
                <a:solidFill>
                  <a:schemeClr val="tx1"/>
                </a:solidFill>
              </a:rPr>
              <a:t>Construction Documents @ 90%: 1/27/2022</a:t>
            </a:r>
          </a:p>
          <a:p>
            <a:pPr marL="914400" lvl="2" indent="0" algn="r">
              <a:buNone/>
            </a:pPr>
            <a:r>
              <a:rPr lang="en-US" dirty="0">
                <a:solidFill>
                  <a:schemeClr val="tx1"/>
                </a:solidFill>
              </a:rPr>
              <a:t>Construction Documents in Full: 2/9/2022</a:t>
            </a:r>
          </a:p>
          <a:p>
            <a:pPr marL="914400" lvl="2" indent="0" algn="r">
              <a:buNone/>
            </a:pPr>
            <a:r>
              <a:rPr lang="en-US" dirty="0">
                <a:solidFill>
                  <a:schemeClr val="tx1"/>
                </a:solidFill>
              </a:rPr>
              <a:t>Bidding: 3/9/2021</a:t>
            </a:r>
          </a:p>
          <a:p>
            <a:pPr marL="914400" lvl="2" indent="0" algn="r">
              <a:buNone/>
            </a:pPr>
            <a:r>
              <a:rPr lang="en-US" dirty="0">
                <a:solidFill>
                  <a:schemeClr val="tx1"/>
                </a:solidFill>
              </a:rPr>
              <a:t>Reevaluation of Scope</a:t>
            </a:r>
          </a:p>
          <a:p>
            <a:pPr marL="914400" lvl="2" indent="0" algn="r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914400" lvl="2" indent="0" algn="r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914400" lvl="2" indent="0" algn="r">
              <a:buNone/>
            </a:pPr>
            <a:r>
              <a:rPr lang="en-US" dirty="0">
                <a:solidFill>
                  <a:schemeClr val="tx1"/>
                </a:solidFill>
              </a:rPr>
              <a:t>Schematic Design: 12/14/2021</a:t>
            </a:r>
          </a:p>
          <a:p>
            <a:pPr marL="914400" lvl="2" indent="0" algn="r">
              <a:buNone/>
            </a:pPr>
            <a:r>
              <a:rPr lang="en-US" dirty="0">
                <a:solidFill>
                  <a:schemeClr val="tx1"/>
                </a:solidFill>
              </a:rPr>
              <a:t>Design Development: 2/18/2022</a:t>
            </a:r>
          </a:p>
          <a:p>
            <a:pPr marL="914400" lvl="2" indent="0" algn="r">
              <a:buNone/>
            </a:pPr>
            <a:r>
              <a:rPr lang="en-US" dirty="0">
                <a:solidFill>
                  <a:schemeClr val="tx1"/>
                </a:solidFill>
              </a:rPr>
              <a:t>Construction Documents @ 90%: 4/25/2022</a:t>
            </a:r>
          </a:p>
          <a:p>
            <a:pPr marL="914400" lvl="2" indent="0" algn="r">
              <a:buNone/>
            </a:pPr>
            <a:r>
              <a:rPr lang="en-US" dirty="0">
                <a:solidFill>
                  <a:schemeClr val="tx1"/>
                </a:solidFill>
              </a:rPr>
              <a:t>Construction Documents in Full: 5/2/2022</a:t>
            </a:r>
          </a:p>
          <a:p>
            <a:pPr marL="914400" lvl="2" indent="0" algn="r">
              <a:buNone/>
            </a:pPr>
            <a:r>
              <a:rPr lang="en-US" dirty="0">
                <a:solidFill>
                  <a:schemeClr val="tx1"/>
                </a:solidFill>
              </a:rPr>
              <a:t>Bidding: 6/2/2021</a:t>
            </a:r>
          </a:p>
          <a:p>
            <a:pPr marL="914400" lvl="2" indent="0" algn="r">
              <a:buNone/>
            </a:pPr>
            <a:r>
              <a:rPr lang="en-US" dirty="0">
                <a:solidFill>
                  <a:schemeClr val="tx1"/>
                </a:solidFill>
              </a:rPr>
              <a:t>Construction Estimated Completion: Fall of 2024</a:t>
            </a:r>
          </a:p>
          <a:p>
            <a:pPr marL="914400" lvl="2" indent="0" algn="r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0D0841-C737-432C-BA39-4757F553F5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22" t="12470" r="15402" b="71851"/>
          <a:stretch/>
        </p:blipFill>
        <p:spPr>
          <a:xfrm>
            <a:off x="6283900" y="1642532"/>
            <a:ext cx="345499" cy="3750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53BB40-87DE-4B2E-9973-81B7369AF3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22" t="12470" r="15402" b="71851"/>
          <a:stretch/>
        </p:blipFill>
        <p:spPr>
          <a:xfrm>
            <a:off x="6515915" y="1966761"/>
            <a:ext cx="345499" cy="3750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9EDF1D-8423-415D-8A0A-CBCB6B6194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22" t="12470" r="15402" b="71851"/>
          <a:stretch/>
        </p:blipFill>
        <p:spPr>
          <a:xfrm>
            <a:off x="6195815" y="2292142"/>
            <a:ext cx="345499" cy="3750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F1C8BC-68E0-425F-B511-91EC58785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22" t="12470" r="15402" b="71851"/>
          <a:stretch/>
        </p:blipFill>
        <p:spPr>
          <a:xfrm>
            <a:off x="6283899" y="4003315"/>
            <a:ext cx="345499" cy="3750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8BF623-C9F8-4DB1-A9B4-48854DF4FB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22" t="12470" r="15402" b="71851"/>
          <a:stretch/>
        </p:blipFill>
        <p:spPr>
          <a:xfrm>
            <a:off x="6521639" y="2641615"/>
            <a:ext cx="345499" cy="3750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979195-B709-4161-9143-1E524D2EC0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22" t="12470" r="15402" b="71851"/>
          <a:stretch/>
        </p:blipFill>
        <p:spPr>
          <a:xfrm>
            <a:off x="6570309" y="4376437"/>
            <a:ext cx="345499" cy="37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19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A362D-70E2-40C6-896C-207C67361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ESSER 2&amp;3 Phase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A2DF2-3195-436A-A447-E49BAEBB1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66788"/>
            <a:ext cx="8596668" cy="5005136"/>
          </a:xfrm>
        </p:spPr>
        <p:txBody>
          <a:bodyPr>
            <a:normAutofit/>
          </a:bodyPr>
          <a:lstStyle/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 James Elementary School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Carver Elementary School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Drew Hunter Middle School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Lockard Elementary School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Robert L Merritt Middle School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Ruleville Elementary School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Ruleville Middle School</a:t>
            </a:r>
          </a:p>
          <a:p>
            <a:pPr lvl="1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71D172-1582-4E18-97FE-2916551A8746}"/>
              </a:ext>
            </a:extLst>
          </p:cNvPr>
          <p:cNvSpPr txBox="1"/>
          <p:nvPr/>
        </p:nvSpPr>
        <p:spPr>
          <a:xfrm>
            <a:off x="677334" y="5842000"/>
            <a:ext cx="9956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Reevaluating Scope</a:t>
            </a:r>
          </a:p>
        </p:txBody>
      </p:sp>
    </p:spTree>
    <p:extLst>
      <p:ext uri="{BB962C8B-B14F-4D97-AF65-F5344CB8AC3E}">
        <p14:creationId xmlns:p14="http://schemas.microsoft.com/office/powerpoint/2010/main" val="2859323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A362D-70E2-40C6-896C-207C67361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ESSER 2&amp;3 Phase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A2DF2-3195-436A-A447-E49BAEBB1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66788"/>
            <a:ext cx="8596668" cy="5005136"/>
          </a:xfrm>
        </p:spPr>
        <p:txBody>
          <a:bodyPr>
            <a:normAutofit/>
          </a:bodyPr>
          <a:lstStyle/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Thomas Edwards High School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Gentry High School</a:t>
            </a: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sz="1600" dirty="0"/>
          </a:p>
          <a:p>
            <a:pPr lvl="2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05389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A362D-70E2-40C6-896C-207C67361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13270"/>
            <a:ext cx="8596668" cy="13208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Thomas Edwards High School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B692F0-7A91-44BD-A4FD-C04A9011ED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276" r="56301" b="37126"/>
          <a:stretch/>
        </p:blipFill>
        <p:spPr>
          <a:xfrm>
            <a:off x="5775711" y="5202620"/>
            <a:ext cx="5047317" cy="10011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454484-3F43-48C8-A2DF-418F47356B25}"/>
              </a:ext>
            </a:extLst>
          </p:cNvPr>
          <p:cNvSpPr txBox="1"/>
          <p:nvPr/>
        </p:nvSpPr>
        <p:spPr>
          <a:xfrm>
            <a:off x="159736" y="5017954"/>
            <a:ext cx="4950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New Entry</a:t>
            </a:r>
            <a:endParaRPr lang="en-US" sz="1800" i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E0E657-685F-4BD3-A368-5AB895158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052073"/>
            <a:ext cx="10610776" cy="3326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6838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4DEB4E-11C2-4A70-950F-9538C63889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600" t="21034" r="1158" b="66322"/>
          <a:stretch/>
        </p:blipFill>
        <p:spPr>
          <a:xfrm>
            <a:off x="591205" y="4758812"/>
            <a:ext cx="7923848" cy="15158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1A362D-70E2-40C6-896C-207C67361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13270"/>
            <a:ext cx="8596668" cy="13208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Thomas Edwards High School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7C722-D7F7-49CC-A287-6A444E9411EA}"/>
              </a:ext>
            </a:extLst>
          </p:cNvPr>
          <p:cNvSpPr txBox="1"/>
          <p:nvPr/>
        </p:nvSpPr>
        <p:spPr>
          <a:xfrm>
            <a:off x="7498583" y="4869698"/>
            <a:ext cx="4950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New Floor Plan</a:t>
            </a:r>
            <a:endParaRPr lang="en-US" sz="18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89CEF5-C294-4249-8750-4FC9D6B25F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286" t="9770" r="7163" b="54942"/>
          <a:stretch/>
        </p:blipFill>
        <p:spPr>
          <a:xfrm>
            <a:off x="6532540" y="1080923"/>
            <a:ext cx="4994351" cy="3541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A0622-A28A-4539-A735-454BBCE327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009" t="17816" r="1022" b="57241"/>
          <a:stretch/>
        </p:blipFill>
        <p:spPr>
          <a:xfrm>
            <a:off x="591205" y="968011"/>
            <a:ext cx="5749711" cy="21850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BFEBDD-E963-42E0-BA37-11B34A97E3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078" t="16897" r="1322" b="57356"/>
          <a:stretch/>
        </p:blipFill>
        <p:spPr>
          <a:xfrm>
            <a:off x="1335215" y="3239780"/>
            <a:ext cx="4458495" cy="176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A362D-70E2-40C6-896C-207C67361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13270"/>
            <a:ext cx="8596668" cy="13208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Thomas Edwards High School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C2BD29-DD53-42B4-B81E-67D4AC861C99}"/>
              </a:ext>
            </a:extLst>
          </p:cNvPr>
          <p:cNvSpPr txBox="1"/>
          <p:nvPr/>
        </p:nvSpPr>
        <p:spPr>
          <a:xfrm>
            <a:off x="9080938" y="5526147"/>
            <a:ext cx="13578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New Entry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DC30FC-A53F-485E-8120-3646A60045F1}"/>
              </a:ext>
            </a:extLst>
          </p:cNvPr>
          <p:cNvSpPr txBox="1"/>
          <p:nvPr/>
        </p:nvSpPr>
        <p:spPr>
          <a:xfrm>
            <a:off x="649681" y="5331107"/>
            <a:ext cx="29677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New Demolition Plan</a:t>
            </a:r>
            <a:endParaRPr lang="en-US" dirty="0"/>
          </a:p>
          <a:p>
            <a:pPr algn="ctr"/>
            <a:r>
              <a:rPr lang="en-US" i="1" dirty="0"/>
              <a:t>												</a:t>
            </a:r>
            <a:endParaRPr lang="en-US" sz="18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881802-DDAC-43ED-9427-EFB0BC89A3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104" t="8850" r="5185" b="51724"/>
          <a:stretch/>
        </p:blipFill>
        <p:spPr>
          <a:xfrm>
            <a:off x="649681" y="1136684"/>
            <a:ext cx="5168852" cy="39398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A31FFF-FDAE-4C24-9F67-E63FBC2F06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495" t="8506" r="4229" b="57356"/>
          <a:stretch/>
        </p:blipFill>
        <p:spPr>
          <a:xfrm>
            <a:off x="6432331" y="1373629"/>
            <a:ext cx="4871544" cy="3758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330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A362D-70E2-40C6-896C-207C67361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13270"/>
            <a:ext cx="8596668" cy="13208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Gentry High School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8ED0A0-EFF4-4FA1-90C9-8D4DCD3D3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49" y="1214072"/>
            <a:ext cx="10410497" cy="3100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35994A-06C9-49B3-BAAE-D5E9DD81A685}"/>
              </a:ext>
            </a:extLst>
          </p:cNvPr>
          <p:cNvSpPr txBox="1"/>
          <p:nvPr/>
        </p:nvSpPr>
        <p:spPr>
          <a:xfrm>
            <a:off x="-68864" y="4699698"/>
            <a:ext cx="4950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New Entry</a:t>
            </a:r>
            <a:endParaRPr lang="en-US" sz="1800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A7AFDC-0115-40C6-BBEF-6F92C8F0FB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023" r="51456" b="39425"/>
          <a:stretch/>
        </p:blipFill>
        <p:spPr>
          <a:xfrm>
            <a:off x="4881726" y="4884364"/>
            <a:ext cx="5606992" cy="113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21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1E5B8D7-9B2D-4208-A0E8-01ADDF2E81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37" t="35979" r="3328" b="30129"/>
          <a:stretch/>
        </p:blipFill>
        <p:spPr>
          <a:xfrm>
            <a:off x="677334" y="809030"/>
            <a:ext cx="5898967" cy="16521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95EC32-AD86-4867-B95B-8E21F4D498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11" t="46552" r="3042" b="36322"/>
          <a:stretch/>
        </p:blipFill>
        <p:spPr>
          <a:xfrm>
            <a:off x="504497" y="3962822"/>
            <a:ext cx="8064061" cy="11174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3674F2-162E-4977-8972-E373BB5D7F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16" t="45104" r="2970" b="36322"/>
          <a:stretch/>
        </p:blipFill>
        <p:spPr>
          <a:xfrm>
            <a:off x="575442" y="4990893"/>
            <a:ext cx="6190915" cy="927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1A362D-70E2-40C6-896C-207C67361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13270"/>
            <a:ext cx="8596668" cy="13208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Gentry High School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7C722-D7F7-49CC-A287-6A444E9411EA}"/>
              </a:ext>
            </a:extLst>
          </p:cNvPr>
          <p:cNvSpPr txBox="1"/>
          <p:nvPr/>
        </p:nvSpPr>
        <p:spPr>
          <a:xfrm>
            <a:off x="6576301" y="5913643"/>
            <a:ext cx="4950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New Floor Plan</a:t>
            </a:r>
            <a:endParaRPr lang="en-US" sz="180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FE903E-B55B-458B-9525-13971483AE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244" t="20688" r="23515" b="11834"/>
          <a:stretch/>
        </p:blipFill>
        <p:spPr>
          <a:xfrm>
            <a:off x="6805772" y="1086957"/>
            <a:ext cx="4635063" cy="4627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5F6C6C-40C7-4C4D-8478-03B6BCFDBB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450" t="43116" r="3760" b="28276"/>
          <a:stretch/>
        </p:blipFill>
        <p:spPr>
          <a:xfrm>
            <a:off x="638508" y="2564272"/>
            <a:ext cx="5985092" cy="141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03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A362D-70E2-40C6-896C-207C67361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13270"/>
            <a:ext cx="8596668" cy="13208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Gentry High School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C2BD29-DD53-42B4-B81E-67D4AC861C99}"/>
              </a:ext>
            </a:extLst>
          </p:cNvPr>
          <p:cNvSpPr txBox="1"/>
          <p:nvPr/>
        </p:nvSpPr>
        <p:spPr>
          <a:xfrm>
            <a:off x="9590542" y="6142320"/>
            <a:ext cx="13578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New Entry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C39A9D-961A-4EDD-B973-388D08A5DFDF}"/>
              </a:ext>
            </a:extLst>
          </p:cNvPr>
          <p:cNvSpPr txBox="1"/>
          <p:nvPr/>
        </p:nvSpPr>
        <p:spPr>
          <a:xfrm>
            <a:off x="1305576" y="5684048"/>
            <a:ext cx="28842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New Demolition Plan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ED9524-D6BF-41E3-882D-2B2795014B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19" t="17012" r="24880" b="11839"/>
          <a:stretch/>
        </p:blipFill>
        <p:spPr>
          <a:xfrm>
            <a:off x="6537213" y="989286"/>
            <a:ext cx="4411134" cy="4879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033E8C-3F53-40E9-AB55-4139B5CDB3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979" t="40000" r="24665" b="12759"/>
          <a:stretch/>
        </p:blipFill>
        <p:spPr>
          <a:xfrm>
            <a:off x="1305576" y="1393136"/>
            <a:ext cx="4158056" cy="418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8123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4012B2813148439A33D23AC9552B93" ma:contentTypeVersion="13" ma:contentTypeDescription="Create a new document." ma:contentTypeScope="" ma:versionID="3556e37dc94a1c9b5ff27263daef4e07">
  <xsd:schema xmlns:xsd="http://www.w3.org/2001/XMLSchema" xmlns:xs="http://www.w3.org/2001/XMLSchema" xmlns:p="http://schemas.microsoft.com/office/2006/metadata/properties" xmlns:ns3="eb30db11-1872-44a8-96a0-d3a98b292724" xmlns:ns4="03833936-8334-4dc0-9e99-250eafdc9d68" targetNamespace="http://schemas.microsoft.com/office/2006/metadata/properties" ma:root="true" ma:fieldsID="3a0bfa88d3279ff93426108a92e4dd74" ns3:_="" ns4:_="">
    <xsd:import namespace="eb30db11-1872-44a8-96a0-d3a98b292724"/>
    <xsd:import namespace="03833936-8334-4dc0-9e99-250eafdc9d6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30db11-1872-44a8-96a0-d3a98b2927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833936-8334-4dc0-9e99-250eafdc9d6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E97DD27-EF22-410B-A11F-F8036F606E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30db11-1872-44a8-96a0-d3a98b292724"/>
    <ds:schemaRef ds:uri="03833936-8334-4dc0-9e99-250eafdc9d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3358AD7-6C38-47F9-885E-A7DAA5728847}">
  <ds:schemaRefs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03833936-8334-4dc0-9e99-250eafdc9d68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eb30db11-1872-44a8-96a0-d3a98b29272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D3584D4-ED96-48D9-AD79-AA40C588E76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3031</TotalTime>
  <Words>215</Words>
  <Application>Microsoft Office PowerPoint</Application>
  <PresentationFormat>Widescreen</PresentationFormat>
  <Paragraphs>65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Times New Roman</vt:lpstr>
      <vt:lpstr>Trebuchet MS</vt:lpstr>
      <vt:lpstr>Wingdings 3</vt:lpstr>
      <vt:lpstr>Facet</vt:lpstr>
      <vt:lpstr>PowerPoint Presentation</vt:lpstr>
      <vt:lpstr>ESSER 2&amp;3 Phase I</vt:lpstr>
      <vt:lpstr>ESSER 2&amp;3 Phase II</vt:lpstr>
      <vt:lpstr>Thomas Edwards High School</vt:lpstr>
      <vt:lpstr>Thomas Edwards High School</vt:lpstr>
      <vt:lpstr>Thomas Edwards High School</vt:lpstr>
      <vt:lpstr>Gentry High School</vt:lpstr>
      <vt:lpstr>Gentry High School</vt:lpstr>
      <vt:lpstr>Gentry High School</vt:lpstr>
      <vt:lpstr>Schedules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Luigia Butler</dc:creator>
  <cp:lastModifiedBy>Paul Purser</cp:lastModifiedBy>
  <cp:revision>101</cp:revision>
  <cp:lastPrinted>2021-07-08T21:41:15Z</cp:lastPrinted>
  <dcterms:created xsi:type="dcterms:W3CDTF">2021-06-30T19:32:13Z</dcterms:created>
  <dcterms:modified xsi:type="dcterms:W3CDTF">2022-03-10T18:16:23Z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0x010100604012B2813148439A33D23AC9552B93</vt:lpwstr>
  </property>
</Properties>
</file>